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Darker Grotesque Bold" panose="020B0604020202020204" charset="0"/>
      <p:regular r:id="rId15"/>
    </p:embeddedFont>
    <p:embeddedFont>
      <p:font typeface="Montserrat" panose="00000500000000000000" pitchFamily="2" charset="0"/>
      <p:regular r:id="rId16"/>
    </p:embeddedFont>
    <p:embeddedFont>
      <p:font typeface="Montserrat Bold" panose="00000800000000000000" charset="0"/>
      <p:regular r:id="rId17"/>
    </p:embeddedFont>
    <p:embeddedFont>
      <p:font typeface="Montserrat Classic" panose="020B0604020202020204" charset="0"/>
      <p:regular r:id="rId18"/>
    </p:embeddedFont>
    <p:embeddedFont>
      <p:font typeface="Montserrat Classic Bold" panose="020B0604020202020204" charset="0"/>
      <p:regular r:id="rId19"/>
    </p:embeddedFont>
    <p:embeddedFont>
      <p:font typeface="Montserrat Extra-Bold" panose="020B0604020202020204" charset="0"/>
      <p:regular r:id="rId20"/>
    </p:embeddedFont>
    <p:embeddedFont>
      <p:font typeface="Open Sans Light Bold" panose="020B0604020202020204" charset="0"/>
      <p:regular r:id="rId21"/>
    </p:embeddedFont>
    <p:embeddedFont>
      <p:font typeface="Open Sans Light Bold Italics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191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12" Type="http://schemas.openxmlformats.org/officeDocument/2006/relationships/image" Target="../media/image6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11.jpeg"/><Relationship Id="rId10" Type="http://schemas.openxmlformats.org/officeDocument/2006/relationships/image" Target="../media/image14.jpeg"/><Relationship Id="rId4" Type="http://schemas.openxmlformats.org/officeDocument/2006/relationships/image" Target="../media/image10.svg"/><Relationship Id="rId9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6.jpe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0.sv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image" Target="../media/image9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8.jpeg"/><Relationship Id="rId16" Type="http://schemas.openxmlformats.org/officeDocument/2006/relationships/image" Target="../media/image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6.jpeg"/><Relationship Id="rId15" Type="http://schemas.openxmlformats.org/officeDocument/2006/relationships/image" Target="../media/image4.png"/><Relationship Id="rId10" Type="http://schemas.openxmlformats.org/officeDocument/2006/relationships/image" Target="../media/image27.png"/><Relationship Id="rId4" Type="http://schemas.openxmlformats.org/officeDocument/2006/relationships/image" Target="../media/image10.sv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6.jpe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0.sv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6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drive.google.com/file/d/14tpxNyqt2T624mai8sHTOBwRR5B1u-Io/view?usp=sharing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6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9.png"/><Relationship Id="rId7" Type="http://schemas.openxmlformats.org/officeDocument/2006/relationships/image" Target="../media/image3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sv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1244" b="670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107827" y="-155052"/>
            <a:ext cx="15366602" cy="10660121"/>
            <a:chOff x="0" y="0"/>
            <a:chExt cx="4047171" cy="28076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47171" cy="2807604"/>
            </a:xfrm>
            <a:custGeom>
              <a:avLst/>
              <a:gdLst/>
              <a:ahLst/>
              <a:cxnLst/>
              <a:rect l="l" t="t" r="r" b="b"/>
              <a:pathLst>
                <a:path w="4047171" h="2807604">
                  <a:moveTo>
                    <a:pt x="0" y="0"/>
                  </a:moveTo>
                  <a:lnTo>
                    <a:pt x="4047171" y="0"/>
                  </a:lnTo>
                  <a:lnTo>
                    <a:pt x="4047171" y="2807604"/>
                  </a:lnTo>
                  <a:lnTo>
                    <a:pt x="0" y="2807604"/>
                  </a:lnTo>
                  <a:close/>
                </a:path>
              </a:pathLst>
            </a:custGeom>
            <a:solidFill>
              <a:srgbClr val="B81313">
                <a:alpha val="4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l="593" r="593"/>
          <a:stretch>
            <a:fillRect/>
          </a:stretch>
        </p:blipFill>
        <p:spPr>
          <a:xfrm>
            <a:off x="-140479" y="0"/>
            <a:ext cx="18071104" cy="1028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l="1186" t="66" b="66"/>
          <a:stretch>
            <a:fillRect/>
          </a:stretch>
        </p:blipFill>
        <p:spPr>
          <a:xfrm>
            <a:off x="0" y="0"/>
            <a:ext cx="18095179" cy="10287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852224" y="2217074"/>
            <a:ext cx="7435776" cy="679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8"/>
              </a:lnSpc>
            </a:pPr>
            <a:r>
              <a:rPr lang="en-US" sz="2948" u="sng">
                <a:solidFill>
                  <a:srgbClr val="FFFFFF"/>
                </a:solidFill>
                <a:latin typeface="Open Sans Light Bold Italics"/>
              </a:rPr>
              <a:t>Integrantes: </a:t>
            </a:r>
          </a:p>
          <a:p>
            <a:pPr algn="ctr">
              <a:lnSpc>
                <a:spcPts val="4128"/>
              </a:lnSpc>
            </a:pPr>
            <a:r>
              <a:rPr lang="en-US" sz="2948">
                <a:solidFill>
                  <a:srgbClr val="FFFFFF"/>
                </a:solidFill>
                <a:latin typeface="Open Sans Light Bold Italics"/>
              </a:rPr>
              <a:t>Luis Eduardo Bastos Rocha</a:t>
            </a:r>
          </a:p>
          <a:p>
            <a:pPr algn="ctr">
              <a:lnSpc>
                <a:spcPts val="4128"/>
              </a:lnSpc>
            </a:pPr>
            <a:r>
              <a:rPr lang="en-US" sz="2948">
                <a:solidFill>
                  <a:srgbClr val="FFFFFF"/>
                </a:solidFill>
                <a:latin typeface="Open Sans Light Bold Italics"/>
              </a:rPr>
              <a:t>Vitor Matheus do Nascimento Moreira</a:t>
            </a:r>
          </a:p>
          <a:p>
            <a:pPr algn="ctr">
              <a:lnSpc>
                <a:spcPts val="4128"/>
              </a:lnSpc>
            </a:pPr>
            <a:r>
              <a:rPr lang="en-US" sz="2948">
                <a:solidFill>
                  <a:srgbClr val="FFFFFF"/>
                </a:solidFill>
                <a:latin typeface="Open Sans Light Bold Italics"/>
              </a:rPr>
              <a:t>Filipe Hermegildo da Cunha</a:t>
            </a:r>
          </a:p>
          <a:p>
            <a:pPr algn="ctr">
              <a:lnSpc>
                <a:spcPts val="4128"/>
              </a:lnSpc>
            </a:pPr>
            <a:r>
              <a:rPr lang="en-US" sz="2948">
                <a:solidFill>
                  <a:srgbClr val="FFFFFF"/>
                </a:solidFill>
                <a:latin typeface="Open Sans Light Bold Italics"/>
              </a:rPr>
              <a:t>Geovana Oliveira Gomes</a:t>
            </a:r>
          </a:p>
          <a:p>
            <a:pPr algn="ctr">
              <a:lnSpc>
                <a:spcPts val="4128"/>
              </a:lnSpc>
            </a:pPr>
            <a:r>
              <a:rPr lang="en-US" sz="2948">
                <a:solidFill>
                  <a:srgbClr val="FFFFFF"/>
                </a:solidFill>
                <a:latin typeface="Open Sans Light Bold Italics"/>
              </a:rPr>
              <a:t>Bruno Cordeiro Ribeiro</a:t>
            </a:r>
          </a:p>
          <a:p>
            <a:pPr algn="ctr">
              <a:lnSpc>
                <a:spcPts val="4128"/>
              </a:lnSpc>
            </a:pPr>
            <a:endParaRPr lang="en-US" sz="2948">
              <a:solidFill>
                <a:srgbClr val="FFFFFF"/>
              </a:solidFill>
              <a:latin typeface="Open Sans Light Bold Italics"/>
            </a:endParaRPr>
          </a:p>
          <a:p>
            <a:pPr algn="ctr">
              <a:lnSpc>
                <a:spcPts val="4128"/>
              </a:lnSpc>
            </a:pPr>
            <a:r>
              <a:rPr lang="en-US" sz="2948" u="sng">
                <a:solidFill>
                  <a:srgbClr val="FFFFFF"/>
                </a:solidFill>
                <a:latin typeface="Open Sans Light Bold Italics"/>
              </a:rPr>
              <a:t>Turma:</a:t>
            </a:r>
            <a:r>
              <a:rPr lang="en-US" sz="2948">
                <a:solidFill>
                  <a:srgbClr val="FFFFFF"/>
                </a:solidFill>
                <a:latin typeface="Open Sans Light Bold Italics"/>
              </a:rPr>
              <a:t> AUT3D1</a:t>
            </a:r>
          </a:p>
          <a:p>
            <a:pPr algn="ctr">
              <a:lnSpc>
                <a:spcPts val="4128"/>
              </a:lnSpc>
            </a:pPr>
            <a:endParaRPr lang="en-US" sz="2948">
              <a:solidFill>
                <a:srgbClr val="FFFFFF"/>
              </a:solidFill>
              <a:latin typeface="Open Sans Light Bold Italics"/>
            </a:endParaRPr>
          </a:p>
          <a:p>
            <a:pPr algn="ctr">
              <a:lnSpc>
                <a:spcPts val="4128"/>
              </a:lnSpc>
            </a:pPr>
            <a:r>
              <a:rPr lang="en-US" sz="2948" u="sng">
                <a:solidFill>
                  <a:srgbClr val="FFFFFF"/>
                </a:solidFill>
                <a:latin typeface="Open Sans Light Bold Italics"/>
              </a:rPr>
              <a:t>Data:</a:t>
            </a:r>
            <a:r>
              <a:rPr lang="en-US" sz="2948">
                <a:solidFill>
                  <a:srgbClr val="FFFFFF"/>
                </a:solidFill>
                <a:latin typeface="Open Sans Light Bold Italics"/>
              </a:rPr>
              <a:t> 19/12/2022</a:t>
            </a:r>
          </a:p>
          <a:p>
            <a:pPr algn="ctr">
              <a:lnSpc>
                <a:spcPts val="4128"/>
              </a:lnSpc>
            </a:pPr>
            <a:endParaRPr lang="en-US" sz="2948">
              <a:solidFill>
                <a:srgbClr val="FFFFFF"/>
              </a:solidFill>
              <a:latin typeface="Open Sans Light Bold Italics"/>
            </a:endParaRPr>
          </a:p>
          <a:p>
            <a:pPr algn="ctr">
              <a:lnSpc>
                <a:spcPts val="4128"/>
              </a:lnSpc>
            </a:pPr>
            <a:r>
              <a:rPr lang="en-US" sz="2948">
                <a:solidFill>
                  <a:srgbClr val="FFFFFF"/>
                </a:solidFill>
                <a:latin typeface="Open Sans Light Bold Italics"/>
              </a:rPr>
              <a:t>3ª Etapa</a:t>
            </a:r>
          </a:p>
          <a:p>
            <a:pPr algn="ctr">
              <a:lnSpc>
                <a:spcPts val="4128"/>
              </a:lnSpc>
              <a:spcBef>
                <a:spcPct val="0"/>
              </a:spcBef>
            </a:pPr>
            <a:endParaRPr lang="en-US" sz="2948">
              <a:solidFill>
                <a:srgbClr val="FFFFFF"/>
              </a:solidFill>
              <a:latin typeface="Open Sans Light Bold Italics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52400" y="-3229415"/>
            <a:ext cx="1653401" cy="4114800"/>
          </a:xfrm>
          <a:prstGeom prst="rect">
            <a:avLst/>
          </a:prstGeom>
        </p:spPr>
      </p:pic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6330789" y="8525203"/>
            <a:ext cx="1466199" cy="1466193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852224" y="8816885"/>
            <a:ext cx="3180994" cy="882831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85511" y="3447635"/>
            <a:ext cx="7644632" cy="2194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45"/>
              </a:lnSpc>
              <a:spcBef>
                <a:spcPct val="0"/>
              </a:spcBef>
            </a:pPr>
            <a:r>
              <a:rPr lang="en-US" sz="12818">
                <a:solidFill>
                  <a:srgbClr val="000000"/>
                </a:solidFill>
                <a:latin typeface="Open Sans Light Bold"/>
              </a:rPr>
              <a:t>Market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87402" y="19929"/>
            <a:ext cx="5294398" cy="3912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025"/>
              </a:lnSpc>
              <a:spcBef>
                <a:spcPct val="0"/>
              </a:spcBef>
            </a:pPr>
            <a:r>
              <a:rPr lang="en-US" sz="22875" dirty="0">
                <a:solidFill>
                  <a:srgbClr val="B81313"/>
                </a:solidFill>
                <a:latin typeface="Darker Grotesque Bold"/>
              </a:rPr>
              <a:t>Auto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079970">
            <a:off x="-2406709" y="7506862"/>
            <a:ext cx="10122815" cy="870562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937693" y="3420262"/>
            <a:ext cx="2528823" cy="2784001"/>
            <a:chOff x="0" y="0"/>
            <a:chExt cx="3371764" cy="3712001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rcRect l="40142" t="30903" r="29380" b="43932"/>
            <a:stretch>
              <a:fillRect/>
            </a:stretch>
          </p:blipFill>
          <p:spPr>
            <a:xfrm>
              <a:off x="0" y="0"/>
              <a:ext cx="3371764" cy="3712001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4953571">
            <a:off x="12000700" y="-7526747"/>
            <a:ext cx="10122815" cy="870562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1179800"/>
            <a:ext cx="16230600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00"/>
              </a:lnSpc>
            </a:pPr>
            <a:r>
              <a:rPr lang="en-US" sz="8500">
                <a:solidFill>
                  <a:srgbClr val="000000"/>
                </a:solidFill>
                <a:latin typeface="Montserrat Extra-Bold"/>
              </a:rPr>
              <a:t>Integrantes e funções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4367233" y="3420262"/>
            <a:ext cx="2528823" cy="2784001"/>
            <a:chOff x="0" y="0"/>
            <a:chExt cx="3371764" cy="3712001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/>
            <a:srcRect l="2602" t="20405" r="8187" b="5934"/>
            <a:stretch>
              <a:fillRect/>
            </a:stretch>
          </p:blipFill>
          <p:spPr>
            <a:xfrm>
              <a:off x="0" y="0"/>
              <a:ext cx="3371764" cy="3712001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7803111" y="3420262"/>
            <a:ext cx="2528823" cy="2784001"/>
            <a:chOff x="0" y="0"/>
            <a:chExt cx="3371764" cy="3712001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/>
            <a:srcRect l="4925" b="18391"/>
            <a:stretch>
              <a:fillRect/>
            </a:stretch>
          </p:blipFill>
          <p:spPr>
            <a:xfrm>
              <a:off x="0" y="0"/>
              <a:ext cx="3371764" cy="3712001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0" y="-3286565"/>
            <a:ext cx="1653401" cy="41148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1240170" y="3420262"/>
            <a:ext cx="2528823" cy="2784001"/>
            <a:chOff x="0" y="0"/>
            <a:chExt cx="3371764" cy="3712001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0"/>
            <a:srcRect l="16182" t="16410" r="13747" b="25734"/>
            <a:stretch>
              <a:fillRect/>
            </a:stretch>
          </p:blipFill>
          <p:spPr>
            <a:xfrm>
              <a:off x="0" y="0"/>
              <a:ext cx="3371764" cy="3712001"/>
            </a:xfrm>
            <a:prstGeom prst="rect">
              <a:avLst/>
            </a:prstGeom>
          </p:spPr>
        </p:pic>
      </p:grpSp>
      <p:grpSp>
        <p:nvGrpSpPr>
          <p:cNvPr id="15" name="Group 15"/>
          <p:cNvGrpSpPr/>
          <p:nvPr/>
        </p:nvGrpSpPr>
        <p:grpSpPr>
          <a:xfrm>
            <a:off x="14891256" y="3420262"/>
            <a:ext cx="2528823" cy="2784001"/>
            <a:chOff x="0" y="0"/>
            <a:chExt cx="3371764" cy="3712001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1"/>
            <a:srcRect l="18781" r="13149"/>
            <a:stretch>
              <a:fillRect/>
            </a:stretch>
          </p:blipFill>
          <p:spPr>
            <a:xfrm>
              <a:off x="0" y="0"/>
              <a:ext cx="3371764" cy="3712001"/>
            </a:xfrm>
            <a:prstGeom prst="rect">
              <a:avLst/>
            </a:prstGeom>
          </p:spPr>
        </p:pic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457511" y="8525203"/>
            <a:ext cx="1466199" cy="1466193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0" y="6465885"/>
            <a:ext cx="4349971" cy="433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1"/>
              </a:lnSpc>
            </a:pPr>
            <a:r>
              <a:rPr lang="en-US" sz="2654">
                <a:solidFill>
                  <a:srgbClr val="000000"/>
                </a:solidFill>
                <a:latin typeface="Montserrat Classic"/>
              </a:rPr>
              <a:t>Luis Eduardo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6081" y="7037587"/>
            <a:ext cx="4212047" cy="352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6"/>
              </a:lnSpc>
            </a:pPr>
            <a:r>
              <a:rPr lang="en-US" sz="2212">
                <a:solidFill>
                  <a:srgbClr val="000000"/>
                </a:solidFill>
                <a:latin typeface="Montserrat Classic Bold"/>
              </a:rPr>
              <a:t>Coordenador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91815" y="7552179"/>
            <a:ext cx="3566341" cy="569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sz="1769">
                <a:solidFill>
                  <a:srgbClr val="000000"/>
                </a:solidFill>
                <a:latin typeface="Montserrat"/>
              </a:rPr>
              <a:t>Responsável pelo gerenciamento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23282" y="6465885"/>
            <a:ext cx="3572184" cy="433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1"/>
              </a:lnSpc>
            </a:pPr>
            <a:r>
              <a:rPr lang="en-US" sz="2654">
                <a:solidFill>
                  <a:srgbClr val="000000"/>
                </a:solidFill>
                <a:latin typeface="Montserrat Classic"/>
              </a:rPr>
              <a:t>Geovana Oliveira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902184" y="7037587"/>
            <a:ext cx="3458922" cy="353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6"/>
              </a:lnSpc>
            </a:pPr>
            <a:r>
              <a:rPr lang="en-US" sz="2212">
                <a:solidFill>
                  <a:srgbClr val="000000"/>
                </a:solidFill>
                <a:latin typeface="Montserrat Classic Bold"/>
              </a:rPr>
              <a:t>Relatório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145039" y="7552179"/>
            <a:ext cx="2928670" cy="569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sz="1769">
                <a:solidFill>
                  <a:srgbClr val="000000"/>
                </a:solidFill>
                <a:latin typeface="Montserrat"/>
              </a:rPr>
              <a:t>Responsável pela documentação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259160" y="6465885"/>
            <a:ext cx="3572184" cy="433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1"/>
              </a:lnSpc>
            </a:pPr>
            <a:r>
              <a:rPr lang="en-US" sz="2654">
                <a:solidFill>
                  <a:srgbClr val="000000"/>
                </a:solidFill>
                <a:latin typeface="Montserrat Classic"/>
              </a:rPr>
              <a:t>Filipe Cunha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338062" y="7037587"/>
            <a:ext cx="3458922" cy="353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6"/>
              </a:lnSpc>
            </a:pPr>
            <a:r>
              <a:rPr lang="en-US" sz="2212">
                <a:solidFill>
                  <a:srgbClr val="000000"/>
                </a:solidFill>
                <a:latin typeface="Montserrat Classic Bold"/>
              </a:rPr>
              <a:t>Arduino e Site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580918" y="7552179"/>
            <a:ext cx="2928670" cy="569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sz="1769">
                <a:solidFill>
                  <a:srgbClr val="000000"/>
                </a:solidFill>
                <a:latin typeface="Montserrat"/>
              </a:rPr>
              <a:t>Responsável pela programação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696219" y="6465885"/>
            <a:ext cx="3572184" cy="433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1"/>
              </a:lnSpc>
            </a:pPr>
            <a:r>
              <a:rPr lang="en-US" sz="2654">
                <a:solidFill>
                  <a:srgbClr val="000000"/>
                </a:solidFill>
                <a:latin typeface="Montserrat Classic"/>
              </a:rPr>
              <a:t>Bruno Cordeiro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775121" y="7037587"/>
            <a:ext cx="3458922" cy="353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6"/>
              </a:lnSpc>
            </a:pPr>
            <a:r>
              <a:rPr lang="en-US" sz="2212">
                <a:solidFill>
                  <a:srgbClr val="000000"/>
                </a:solidFill>
                <a:latin typeface="Montserrat Classic Bold"/>
              </a:rPr>
              <a:t>Arduino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017976" y="7552179"/>
            <a:ext cx="2928670" cy="569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sz="1769">
                <a:solidFill>
                  <a:srgbClr val="000000"/>
                </a:solidFill>
                <a:latin typeface="Montserrat"/>
              </a:rPr>
              <a:t>Responsável pela programação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363135" y="6465885"/>
            <a:ext cx="3572184" cy="433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1"/>
              </a:lnSpc>
            </a:pPr>
            <a:r>
              <a:rPr lang="en-US" sz="2654">
                <a:solidFill>
                  <a:srgbClr val="000000"/>
                </a:solidFill>
                <a:latin typeface="Montserrat Classic"/>
              </a:rPr>
              <a:t>Vitor Matheus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391191" y="7037587"/>
            <a:ext cx="3458922" cy="353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6"/>
              </a:lnSpc>
            </a:pPr>
            <a:r>
              <a:rPr lang="en-US" sz="2212">
                <a:solidFill>
                  <a:srgbClr val="000000"/>
                </a:solidFill>
                <a:latin typeface="Montserrat Classic Bold"/>
              </a:rPr>
              <a:t>Aplicativo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590161" y="7552179"/>
            <a:ext cx="2928670" cy="569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sz="1769">
                <a:solidFill>
                  <a:srgbClr val="000000"/>
                </a:solidFill>
                <a:latin typeface="Montserrat"/>
              </a:rPr>
              <a:t>Responsável pela programação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2956560"/>
            <a:ext cx="8709127" cy="607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19"/>
              </a:lnSpc>
            </a:pPr>
            <a:r>
              <a:rPr lang="en-US" sz="3399">
                <a:solidFill>
                  <a:srgbClr val="000000"/>
                </a:solidFill>
                <a:latin typeface="Montserrat"/>
              </a:rPr>
              <a:t>Implementar um protótipo de supermercado automatizado a fim de agilizar o processo de compra, oferecendo a possibilidade de escolher os produtos e realizar o pagamento por intermédio de um aplicativo, tornando o ato de realizar compras no supermercado mais rápido e prático, excluindo a necessidade do atendimento feito por um funcionário.</a:t>
            </a:r>
          </a:p>
          <a:p>
            <a:pPr algn="just">
              <a:lnSpc>
                <a:spcPts val="4419"/>
              </a:lnSpc>
            </a:pPr>
            <a:endParaRPr lang="en-US" sz="3399">
              <a:solidFill>
                <a:srgbClr val="000000"/>
              </a:solidFill>
              <a:latin typeface="Montserrat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079970">
            <a:off x="-2530381" y="7961775"/>
            <a:ext cx="10308325" cy="886516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0" y="-3381815"/>
            <a:ext cx="1653401" cy="41148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0931043" y="507095"/>
            <a:ext cx="6510947" cy="4975130"/>
            <a:chOff x="0" y="0"/>
            <a:chExt cx="8681263" cy="6633506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/>
            <a:srcRect l="926" r="926" b="68"/>
            <a:stretch>
              <a:fillRect/>
            </a:stretch>
          </p:blipFill>
          <p:spPr>
            <a:xfrm>
              <a:off x="0" y="0"/>
              <a:ext cx="8681263" cy="6633506"/>
            </a:xfrm>
            <a:prstGeom prst="rect">
              <a:avLst/>
            </a:prstGeom>
          </p:spPr>
        </p:pic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349799" y="8824429"/>
            <a:ext cx="1357801" cy="1357796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800100"/>
            <a:ext cx="10099502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u="sng">
                <a:solidFill>
                  <a:srgbClr val="BF1010"/>
                </a:solidFill>
                <a:latin typeface="Montserrat Extra-Bold"/>
              </a:rPr>
              <a:t>O projeto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152650"/>
            <a:ext cx="9687414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50"/>
              </a:lnSpc>
            </a:pPr>
            <a:r>
              <a:rPr lang="en-US" sz="2500">
                <a:solidFill>
                  <a:srgbClr val="000000"/>
                </a:solidFill>
                <a:latin typeface="Montserrat"/>
              </a:rPr>
              <a:t>Automatização do processo de compras em lojas em geral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485042" y="5778890"/>
            <a:ext cx="7402951" cy="3862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19"/>
              </a:lnSpc>
            </a:pPr>
            <a:r>
              <a:rPr lang="en-US" sz="3399">
                <a:solidFill>
                  <a:srgbClr val="000000"/>
                </a:solidFill>
                <a:latin typeface="Montserrat"/>
              </a:rPr>
              <a:t>Funciona por meio do acionamento de uma esteira que recebe comandos dos produtos selecionados através do aplicativo, colocando-os em uma caixa para ser realizada a entrega ou retirada.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4526859">
            <a:off x="11936708" y="-7681676"/>
            <a:ext cx="10122815" cy="870562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079970">
            <a:off x="-2406709" y="7813246"/>
            <a:ext cx="10122815" cy="870562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608553" y="2920167"/>
            <a:ext cx="1868560" cy="186856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546871" y="3090090"/>
            <a:ext cx="1622916" cy="152871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4236962" y="3061573"/>
            <a:ext cx="1938076" cy="140977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846065"/>
            <a:ext cx="16230600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Montserrat Extra-Bold"/>
              </a:rPr>
              <a:t>Implementação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03833" y="6059483"/>
            <a:ext cx="6248981" cy="2726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>
                <a:solidFill>
                  <a:srgbClr val="000000"/>
                </a:solidFill>
                <a:latin typeface="Montserrat"/>
              </a:rPr>
              <a:t>Implementar sistema de esteiras que levarão os produtos escolhidos para o embalamento e entrega na loja física ou em casa sem precisar de nenhum colaborador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2564" y="4909498"/>
            <a:ext cx="5771519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>
                <a:solidFill>
                  <a:srgbClr val="8C0000"/>
                </a:solidFill>
                <a:latin typeface="Montserrat Classic Bold"/>
              </a:rPr>
              <a:t>Automatização do Processo de Compra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33183" y="6059483"/>
            <a:ext cx="4881704" cy="2269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>
                <a:solidFill>
                  <a:srgbClr val="000000"/>
                </a:solidFill>
                <a:latin typeface="Montserrat"/>
              </a:rPr>
              <a:t>Criar plataformas para que as pessoas consigam adquirir os produtos de nosso cliente mais facilmente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933183" y="4909498"/>
            <a:ext cx="4881704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>
                <a:solidFill>
                  <a:srgbClr val="8C0000"/>
                </a:solidFill>
                <a:latin typeface="Montserrat Classic Bold"/>
              </a:rPr>
              <a:t>Sites e apps para os clientes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46704" y="6059483"/>
            <a:ext cx="4881704" cy="2726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>
                <a:solidFill>
                  <a:srgbClr val="000000"/>
                </a:solidFill>
                <a:latin typeface="Montserrat"/>
              </a:rPr>
              <a:t>Gerir o processo de métodos de pagamento, manutenção, operações e cuidados com o processo automatizado implementado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229676" y="4909498"/>
            <a:ext cx="5315760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>
                <a:solidFill>
                  <a:srgbClr val="8C0000"/>
                </a:solidFill>
                <a:latin typeface="Montserrat Classic Bold"/>
              </a:rPr>
              <a:t>Gerenciamento do Processo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247975" y="8678858"/>
            <a:ext cx="1466199" cy="1466193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4526859">
            <a:off x="11936708" y="-7681676"/>
            <a:ext cx="10122815" cy="870562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079970">
            <a:off x="-2406709" y="7813246"/>
            <a:ext cx="10122815" cy="870562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47975" y="8678858"/>
            <a:ext cx="1466199" cy="1466193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 t="14918"/>
          <a:stretch>
            <a:fillRect/>
          </a:stretch>
        </p:blipFill>
        <p:spPr>
          <a:xfrm>
            <a:off x="387664" y="2577892"/>
            <a:ext cx="2804173" cy="238584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144000" y="2577892"/>
            <a:ext cx="3034459" cy="228090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 b="486"/>
          <a:stretch>
            <a:fillRect/>
          </a:stretch>
        </p:blipFill>
        <p:spPr>
          <a:xfrm>
            <a:off x="10334654" y="4316659"/>
            <a:ext cx="1619527" cy="121142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rot="454979">
            <a:off x="9534561" y="4452776"/>
            <a:ext cx="1540204" cy="115772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76240" y="4582640"/>
            <a:ext cx="2515598" cy="189089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462402" y="6024159"/>
            <a:ext cx="2654699" cy="265469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1421538">
            <a:off x="9032293" y="6122432"/>
            <a:ext cx="4224249" cy="4114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12914572" y="5384157"/>
            <a:ext cx="5201826" cy="5201826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178459" y="4474837"/>
            <a:ext cx="4305252" cy="909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69"/>
              </a:lnSpc>
            </a:pPr>
            <a:r>
              <a:rPr lang="en-US" sz="1899">
                <a:solidFill>
                  <a:srgbClr val="000000"/>
                </a:solidFill>
                <a:latin typeface="Montserrat"/>
              </a:rPr>
              <a:t>LDR e LED verde: já foram testados, porém a lógica de funcionamento ainda não foi implementada.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66427" y="6770950"/>
            <a:ext cx="5084613" cy="1214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0"/>
              </a:lnSpc>
            </a:pPr>
            <a:r>
              <a:rPr lang="en-US" sz="1900">
                <a:solidFill>
                  <a:srgbClr val="000000"/>
                </a:solidFill>
                <a:latin typeface="Montserrat"/>
              </a:rPr>
              <a:t>Motores DC 6V: já foram testados e sua lógica de acionamento dependerá dos dados lidos por um dos sensores infravermelho.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45713" y="6775004"/>
            <a:ext cx="3197408" cy="2483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714">
                <a:solidFill>
                  <a:srgbClr val="FFFFFF"/>
                </a:solidFill>
                <a:latin typeface="Montserrat Bold"/>
              </a:rPr>
              <a:t>O aplicativo foi desenvolvido por meio da plataforma Kodular e está em processo de conclusão. Todas as funcionalidades estão prontas: cadastro, conexão com a planta física, aba de compras, tela de status e acionamento dos atuadores.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846065"/>
            <a:ext cx="16230600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Montserrat Extra-Bold"/>
              </a:rPr>
              <a:t>Implementação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366427" y="2795771"/>
            <a:ext cx="5084613" cy="1931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10"/>
              </a:lnSpc>
            </a:pPr>
            <a:r>
              <a:rPr lang="en-US" sz="1700">
                <a:solidFill>
                  <a:srgbClr val="000000"/>
                </a:solidFill>
                <a:latin typeface="Montserrat"/>
              </a:rPr>
              <a:t>Sensores infravermelho E18-D80NK: todos já foram testados, porém, como o protótipo ainda não foi implementado, apenas um sensor está conectado à placa. Sua função é detectar a presença de objetos, interferindo diretamente na lógica de acionamento dos atuadores.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178459" y="3039425"/>
            <a:ext cx="4305252" cy="909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67"/>
              </a:lnSpc>
            </a:pPr>
            <a:r>
              <a:rPr lang="en-US" sz="1897">
                <a:solidFill>
                  <a:srgbClr val="000000"/>
                </a:solidFill>
                <a:latin typeface="Montserrat"/>
              </a:rPr>
              <a:t>Micro servo motores 9G SG90: já foram testados, sua lógica de acionamento ainda será ajustada.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366427" y="4759100"/>
            <a:ext cx="4305252" cy="1518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0"/>
              </a:lnSpc>
            </a:pPr>
            <a:endParaRPr/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000000"/>
                </a:solidFill>
                <a:latin typeface="Montserrat"/>
              </a:rPr>
              <a:t>Servo motores MG995: ainda não foram testados e a lógica de funcionamento também ainda não foi implementada.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60773" y="-3328866"/>
            <a:ext cx="1653401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4526859">
            <a:off x="11936708" y="-7681676"/>
            <a:ext cx="10122815" cy="870562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079970">
            <a:off x="-2406709" y="7813246"/>
            <a:ext cx="10122815" cy="870562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608553" y="2920167"/>
            <a:ext cx="1868560" cy="186856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546871" y="3090090"/>
            <a:ext cx="1622916" cy="152871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4236962" y="3061573"/>
            <a:ext cx="1938076" cy="140977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846065"/>
            <a:ext cx="16230600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Montserrat Extra-Bold"/>
              </a:rPr>
              <a:t>Implementações Futuras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7339" y="6078533"/>
            <a:ext cx="5561969" cy="1355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>
                <a:solidFill>
                  <a:srgbClr val="000000"/>
                </a:solidFill>
                <a:latin typeface="Montserrat"/>
              </a:rPr>
              <a:t>Implementar um método para realizar o pagamento por meio de um cartão físico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2564" y="4909498"/>
            <a:ext cx="5771519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>
                <a:solidFill>
                  <a:srgbClr val="8C0000"/>
                </a:solidFill>
                <a:latin typeface="Montserrat Classic Bold"/>
              </a:rPr>
              <a:t>Compra por meio de um cartão físico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33183" y="6059483"/>
            <a:ext cx="4881704" cy="3641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>
                <a:solidFill>
                  <a:srgbClr val="000000"/>
                </a:solidFill>
                <a:latin typeface="Montserrat"/>
              </a:rPr>
              <a:t>Criar uma plataforma web para que as pessoas consigam adquirir os produtos de nosso cliente em mais plataformas, além de novas funções no aplicativo (conta do usuário, banco de dados)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933183" y="4909498"/>
            <a:ext cx="4881704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>
                <a:solidFill>
                  <a:srgbClr val="8C0000"/>
                </a:solidFill>
                <a:latin typeface="Montserrat Classic Bold"/>
              </a:rPr>
              <a:t>Site para o projeto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46704" y="6059483"/>
            <a:ext cx="4881704" cy="2269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>
                <a:solidFill>
                  <a:srgbClr val="000000"/>
                </a:solidFill>
                <a:latin typeface="Montserrat"/>
              </a:rPr>
              <a:t>Criar um protótipo para evidenciar o pleno funcionamento do projeto em um supermercado exemplo.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229676" y="4909498"/>
            <a:ext cx="5315760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>
                <a:solidFill>
                  <a:srgbClr val="8C0000"/>
                </a:solidFill>
                <a:latin typeface="Montserrat Classic Bold"/>
              </a:rPr>
              <a:t>Criação do protótipo físico funcional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247975" y="8678858"/>
            <a:ext cx="1466199" cy="1466193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079970">
            <a:off x="-2406709" y="7859287"/>
            <a:ext cx="10122815" cy="870562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079970">
            <a:off x="9938934" y="-7667950"/>
            <a:ext cx="10122815" cy="870562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0" y="-3315140"/>
            <a:ext cx="1653401" cy="411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523039" y="9535573"/>
            <a:ext cx="1653401" cy="4114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10124" y="2151242"/>
            <a:ext cx="17267752" cy="6127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93"/>
              </a:lnSpc>
            </a:pPr>
            <a:r>
              <a:rPr lang="en-US" sz="3148">
                <a:solidFill>
                  <a:srgbClr val="000000"/>
                </a:solidFill>
                <a:latin typeface="Montserrat"/>
              </a:rPr>
              <a:t> → Aquisição do material para construção do protótipo físico;</a:t>
            </a:r>
          </a:p>
          <a:p>
            <a:pPr algn="just">
              <a:lnSpc>
                <a:spcPts val="4093"/>
              </a:lnSpc>
            </a:pPr>
            <a:endParaRPr lang="en-US" sz="3148">
              <a:solidFill>
                <a:srgbClr val="000000"/>
              </a:solidFill>
              <a:latin typeface="Montserrat"/>
            </a:endParaRPr>
          </a:p>
          <a:p>
            <a:pPr algn="just">
              <a:lnSpc>
                <a:spcPts val="4093"/>
              </a:lnSpc>
            </a:pPr>
            <a:r>
              <a:rPr lang="en-US" sz="3148">
                <a:solidFill>
                  <a:srgbClr val="000000"/>
                </a:solidFill>
                <a:latin typeface="Montserrat"/>
              </a:rPr>
              <a:t> → Problemas de conhecimento técnico de como fazer a integração dos dispositivos e na ordem correta de compra seguindo as opções escolhidas no ato da compra;</a:t>
            </a:r>
          </a:p>
          <a:p>
            <a:pPr algn="just">
              <a:lnSpc>
                <a:spcPts val="4093"/>
              </a:lnSpc>
            </a:pPr>
            <a:endParaRPr lang="en-US" sz="3148">
              <a:solidFill>
                <a:srgbClr val="000000"/>
              </a:solidFill>
              <a:latin typeface="Montserrat"/>
            </a:endParaRPr>
          </a:p>
          <a:p>
            <a:pPr algn="just">
              <a:lnSpc>
                <a:spcPts val="4093"/>
              </a:lnSpc>
            </a:pPr>
            <a:r>
              <a:rPr lang="en-US" sz="3148">
                <a:solidFill>
                  <a:srgbClr val="000000"/>
                </a:solidFill>
                <a:latin typeface="Montserrat"/>
              </a:rPr>
              <a:t> → Número de portas insuficiente para a quantidade de dispositivos necessários;</a:t>
            </a:r>
          </a:p>
          <a:p>
            <a:pPr algn="just">
              <a:lnSpc>
                <a:spcPts val="4093"/>
              </a:lnSpc>
            </a:pPr>
            <a:endParaRPr lang="en-US" sz="3148">
              <a:solidFill>
                <a:srgbClr val="000000"/>
              </a:solidFill>
              <a:latin typeface="Montserrat"/>
            </a:endParaRPr>
          </a:p>
          <a:p>
            <a:pPr algn="just">
              <a:lnSpc>
                <a:spcPts val="4093"/>
              </a:lnSpc>
            </a:pPr>
            <a:r>
              <a:rPr lang="en-US" sz="3148">
                <a:solidFill>
                  <a:srgbClr val="000000"/>
                </a:solidFill>
                <a:latin typeface="Montserrat"/>
              </a:rPr>
              <a:t>  → Problemas de conhecimento técnico de como efetuar o pagamento por meio de um cartão físico (LDR, RFID, Código de barras?);</a:t>
            </a:r>
          </a:p>
          <a:p>
            <a:pPr algn="just">
              <a:lnSpc>
                <a:spcPts val="4093"/>
              </a:lnSpc>
            </a:pPr>
            <a:endParaRPr lang="en-US" sz="3148">
              <a:solidFill>
                <a:srgbClr val="000000"/>
              </a:solidFill>
              <a:latin typeface="Montserrat"/>
            </a:endParaRPr>
          </a:p>
          <a:p>
            <a:pPr algn="just">
              <a:lnSpc>
                <a:spcPts val="4093"/>
              </a:lnSpc>
            </a:pPr>
            <a:r>
              <a:rPr lang="en-US" sz="3148">
                <a:solidFill>
                  <a:srgbClr val="000000"/>
                </a:solidFill>
                <a:latin typeface="Montserrat"/>
              </a:rPr>
              <a:t>  → Alterações no escopo do projetos em casos que não são viáveis ou que não deram certo (RFID por conta da insuficiência de portas).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64179" y="857250"/>
            <a:ext cx="11759642" cy="1126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68"/>
              </a:lnSpc>
            </a:pPr>
            <a:r>
              <a:rPr lang="en-US" sz="7390">
                <a:solidFill>
                  <a:srgbClr val="000000"/>
                </a:solidFill>
                <a:latin typeface="Montserrat Extra-Bold"/>
              </a:rPr>
              <a:t>Problemas enfrentados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295600" y="8703748"/>
            <a:ext cx="1466199" cy="1466193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079970">
            <a:off x="-2406709" y="7859287"/>
            <a:ext cx="10122815" cy="870562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079970">
            <a:off x="9938934" y="-7667950"/>
            <a:ext cx="10122815" cy="870562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0" y="-3315140"/>
            <a:ext cx="1653401" cy="411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523039" y="9535573"/>
            <a:ext cx="1653401" cy="4114800"/>
          </a:xfrm>
          <a:prstGeom prst="rect">
            <a:avLst/>
          </a:prstGeom>
        </p:spPr>
      </p:pic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295600" y="8703748"/>
            <a:ext cx="1466199" cy="1466193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2814216" y="2207914"/>
            <a:ext cx="12659569" cy="1126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68"/>
              </a:lnSpc>
            </a:pPr>
            <a:r>
              <a:rPr lang="en-US" sz="7390">
                <a:solidFill>
                  <a:srgbClr val="000000"/>
                </a:solidFill>
                <a:latin typeface="Montserrat Extra-Bold"/>
              </a:rPr>
              <a:t>Vídeo de Funcionamento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69494" y="4730773"/>
            <a:ext cx="15149012" cy="819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54"/>
              </a:lnSpc>
            </a:pPr>
            <a:r>
              <a:rPr lang="en-US" sz="2503" dirty="0">
                <a:solidFill>
                  <a:srgbClr val="004AAD"/>
                </a:solidFill>
                <a:latin typeface="Montserrat Bold"/>
              </a:rPr>
              <a:t>Link do </a:t>
            </a:r>
            <a:r>
              <a:rPr lang="en-US" sz="2503" dirty="0" err="1">
                <a:solidFill>
                  <a:srgbClr val="004AAD"/>
                </a:solidFill>
                <a:latin typeface="Montserrat Bold"/>
              </a:rPr>
              <a:t>vídeo</a:t>
            </a:r>
            <a:r>
              <a:rPr lang="en-US" sz="2503" dirty="0">
                <a:solidFill>
                  <a:srgbClr val="004AAD"/>
                </a:solidFill>
                <a:latin typeface="Montserrat Bold"/>
              </a:rPr>
              <a:t>: </a:t>
            </a:r>
            <a:r>
              <a:rPr lang="en-US" sz="2503" u="sng" dirty="0">
                <a:solidFill>
                  <a:srgbClr val="004AAD"/>
                </a:solidFill>
                <a:latin typeface="Montserrat Bold"/>
                <a:hlinkClick r:id="rId8"/>
              </a:rPr>
              <a:t>https://drive.google.com/file/d/14tpxNyqt2T624mai8sHTOBwRR5B1u-Io/view?usp=sharing</a:t>
            </a:r>
            <a:endParaRPr lang="en-US" sz="2503" u="sng" dirty="0">
              <a:solidFill>
                <a:srgbClr val="004AAD"/>
              </a:solidFill>
              <a:latin typeface="Montserrat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293458" y="3643316"/>
            <a:ext cx="7806067" cy="5635996"/>
            <a:chOff x="0" y="0"/>
            <a:chExt cx="2055919" cy="14843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55919" cy="1484378"/>
            </a:xfrm>
            <a:custGeom>
              <a:avLst/>
              <a:gdLst/>
              <a:ahLst/>
              <a:cxnLst/>
              <a:rect l="l" t="t" r="r" b="b"/>
              <a:pathLst>
                <a:path w="2055919" h="1484378">
                  <a:moveTo>
                    <a:pt x="50581" y="0"/>
                  </a:moveTo>
                  <a:lnTo>
                    <a:pt x="2005338" y="0"/>
                  </a:lnTo>
                  <a:cubicBezTo>
                    <a:pt x="2018753" y="0"/>
                    <a:pt x="2031618" y="5329"/>
                    <a:pt x="2041104" y="14815"/>
                  </a:cubicBezTo>
                  <a:cubicBezTo>
                    <a:pt x="2050590" y="24301"/>
                    <a:pt x="2055919" y="37166"/>
                    <a:pt x="2055919" y="50581"/>
                  </a:cubicBezTo>
                  <a:lnTo>
                    <a:pt x="2055919" y="1433797"/>
                  </a:lnTo>
                  <a:cubicBezTo>
                    <a:pt x="2055919" y="1447212"/>
                    <a:pt x="2050590" y="1460077"/>
                    <a:pt x="2041104" y="1469563"/>
                  </a:cubicBezTo>
                  <a:cubicBezTo>
                    <a:pt x="2031618" y="1479049"/>
                    <a:pt x="2018753" y="1484378"/>
                    <a:pt x="2005338" y="1484378"/>
                  </a:cubicBezTo>
                  <a:lnTo>
                    <a:pt x="50581" y="1484378"/>
                  </a:lnTo>
                  <a:cubicBezTo>
                    <a:pt x="37166" y="1484378"/>
                    <a:pt x="24301" y="1479049"/>
                    <a:pt x="14815" y="1469563"/>
                  </a:cubicBezTo>
                  <a:cubicBezTo>
                    <a:pt x="5329" y="1460077"/>
                    <a:pt x="0" y="1447212"/>
                    <a:pt x="0" y="1433797"/>
                  </a:cubicBezTo>
                  <a:lnTo>
                    <a:pt x="0" y="50581"/>
                  </a:lnTo>
                  <a:cubicBezTo>
                    <a:pt x="0" y="37166"/>
                    <a:pt x="5329" y="24301"/>
                    <a:pt x="14815" y="14815"/>
                  </a:cubicBezTo>
                  <a:cubicBezTo>
                    <a:pt x="24301" y="5329"/>
                    <a:pt x="37166" y="0"/>
                    <a:pt x="50581" y="0"/>
                  </a:cubicBezTo>
                  <a:close/>
                </a:path>
              </a:pathLst>
            </a:custGeom>
            <a:solidFill>
              <a:srgbClr val="E2E2E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9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079970">
            <a:off x="-2406709" y="7589910"/>
            <a:ext cx="10122815" cy="870562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6470833">
            <a:off x="12736379" y="-7832932"/>
            <a:ext cx="10122815" cy="870562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0" y="-3286565"/>
            <a:ext cx="1653401" cy="411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300016" y="1226943"/>
            <a:ext cx="4702109" cy="3554858"/>
          </a:xfrm>
          <a:prstGeom prst="rect">
            <a:avLst/>
          </a:prstGeom>
        </p:spPr>
      </p:pic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324175" y="8579051"/>
            <a:ext cx="1466199" cy="1466193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0637027" y="7474737"/>
            <a:ext cx="1466199" cy="1466193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2652797" y="7726280"/>
            <a:ext cx="3470240" cy="963106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28700" y="4723885"/>
            <a:ext cx="7244741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00"/>
              </a:lnSpc>
            </a:pPr>
            <a:r>
              <a:rPr lang="en-US" sz="8500">
                <a:solidFill>
                  <a:srgbClr val="000000"/>
                </a:solidFill>
                <a:latin typeface="Montserrat Extra-Bold"/>
              </a:rPr>
              <a:t>Auto Market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6185141"/>
            <a:ext cx="7244741" cy="931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00"/>
              </a:lnSpc>
            </a:pPr>
            <a:r>
              <a:rPr lang="en-US" sz="2846">
                <a:solidFill>
                  <a:srgbClr val="000000"/>
                </a:solidFill>
                <a:latin typeface="Montserrat Classic"/>
              </a:rPr>
              <a:t>Comprar sem esperar, nunca foi tão fácil.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73484" y="5352535"/>
            <a:ext cx="7182245" cy="1807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93"/>
              </a:lnSpc>
            </a:pPr>
            <a:r>
              <a:rPr lang="en-US" sz="2225">
                <a:solidFill>
                  <a:srgbClr val="000000"/>
                </a:solidFill>
                <a:latin typeface="Montserrat"/>
              </a:rPr>
              <a:t>Coordenador: luiseduardobastos5446@gmail.com;</a:t>
            </a:r>
          </a:p>
          <a:p>
            <a:pPr>
              <a:lnSpc>
                <a:spcPts val="2893"/>
              </a:lnSpc>
            </a:pPr>
            <a:r>
              <a:rPr lang="en-US" sz="2225">
                <a:solidFill>
                  <a:srgbClr val="000000"/>
                </a:solidFill>
                <a:latin typeface="Montserrat"/>
              </a:rPr>
              <a:t>Relatório: geovana1255@outlook.com;</a:t>
            </a:r>
          </a:p>
          <a:p>
            <a:pPr>
              <a:lnSpc>
                <a:spcPts val="2893"/>
              </a:lnSpc>
            </a:pPr>
            <a:r>
              <a:rPr lang="en-US" sz="2225">
                <a:solidFill>
                  <a:srgbClr val="000000"/>
                </a:solidFill>
                <a:latin typeface="Montserrat"/>
              </a:rPr>
              <a:t>Aplicativo: vitornascimento@pm.me;</a:t>
            </a:r>
          </a:p>
          <a:p>
            <a:pPr>
              <a:lnSpc>
                <a:spcPts val="2893"/>
              </a:lnSpc>
            </a:pPr>
            <a:r>
              <a:rPr lang="en-US" sz="2225">
                <a:solidFill>
                  <a:srgbClr val="000000"/>
                </a:solidFill>
                <a:latin typeface="Montserrat"/>
              </a:rPr>
              <a:t>Arduino: brunocordeiro1704@gmail.com;</a:t>
            </a:r>
          </a:p>
          <a:p>
            <a:pPr>
              <a:lnSpc>
                <a:spcPts val="2893"/>
              </a:lnSpc>
            </a:pPr>
            <a:r>
              <a:rPr lang="en-US" sz="2225">
                <a:solidFill>
                  <a:srgbClr val="000000"/>
                </a:solidFill>
                <a:latin typeface="Montserrat"/>
              </a:rPr>
              <a:t>Arduino: filipehcunha@hotmail.com.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73484" y="4568815"/>
            <a:ext cx="1489764" cy="48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5"/>
              </a:lnSpc>
            </a:pPr>
            <a:r>
              <a:rPr lang="en-US" sz="2958">
                <a:solidFill>
                  <a:srgbClr val="000000"/>
                </a:solidFill>
                <a:latin typeface="Montserrat Classic"/>
              </a:rPr>
              <a:t>E-mails: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767778" y="9555537"/>
            <a:ext cx="6857427" cy="424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41"/>
              </a:lnSpc>
            </a:pPr>
            <a:r>
              <a:rPr lang="en-US" sz="2570">
                <a:solidFill>
                  <a:srgbClr val="000000"/>
                </a:solidFill>
                <a:latin typeface="Montserrat Classic"/>
              </a:rPr>
              <a:t>Automatização de Lojas e Supermercados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106102" y="1263676"/>
            <a:ext cx="6180779" cy="2854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54"/>
              </a:lnSpc>
            </a:pPr>
            <a:r>
              <a:rPr lang="en-US" sz="2503">
                <a:solidFill>
                  <a:srgbClr val="000000"/>
                </a:solidFill>
                <a:latin typeface="Montserrat"/>
              </a:rPr>
              <a:t>Para lojistas e comerciantes que querem diminuir os custos de operação e aumentar o seu lucro por meio da automatização do processo de compra. </a:t>
            </a:r>
          </a:p>
          <a:p>
            <a:pPr algn="just">
              <a:lnSpc>
                <a:spcPts val="3254"/>
              </a:lnSpc>
            </a:pPr>
            <a:endParaRPr lang="en-US" sz="2503">
              <a:solidFill>
                <a:srgbClr val="000000"/>
              </a:solidFill>
              <a:latin typeface="Montserrat"/>
            </a:endParaRPr>
          </a:p>
          <a:p>
            <a:pPr algn="ctr">
              <a:lnSpc>
                <a:spcPts val="3254"/>
              </a:lnSpc>
            </a:pPr>
            <a:r>
              <a:rPr lang="en-US" sz="2503">
                <a:solidFill>
                  <a:srgbClr val="000000"/>
                </a:solidFill>
                <a:latin typeface="Montserrat"/>
              </a:rPr>
              <a:t>Faça uma consulta: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701</Words>
  <Application>Microsoft Office PowerPoint</Application>
  <PresentationFormat>Personalizar</PresentationFormat>
  <Paragraphs>80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20" baseType="lpstr">
      <vt:lpstr>Open Sans Light Bold</vt:lpstr>
      <vt:lpstr>Montserrat Classic Bold</vt:lpstr>
      <vt:lpstr>Montserrat Extra-Bold</vt:lpstr>
      <vt:lpstr>Open Sans Light Bold Italics</vt:lpstr>
      <vt:lpstr>Arial</vt:lpstr>
      <vt:lpstr>Darker Grotesque Bold</vt:lpstr>
      <vt:lpstr>Montserrat Bold</vt:lpstr>
      <vt:lpstr>Montserrat</vt:lpstr>
      <vt:lpstr>Calibri</vt:lpstr>
      <vt:lpstr>Montserrat Classic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 Market Ltda - Apresentação</dc:title>
  <cp:lastModifiedBy>Luis Eduardo</cp:lastModifiedBy>
  <cp:revision>2</cp:revision>
  <dcterms:created xsi:type="dcterms:W3CDTF">2006-08-16T00:00:00Z</dcterms:created>
  <dcterms:modified xsi:type="dcterms:W3CDTF">2022-12-19T22:02:16Z</dcterms:modified>
  <dc:identifier>DAFU0kgmzC8</dc:identifier>
</cp:coreProperties>
</file>